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5C2A-7AC2-9729-B24B-8B86C8DFF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51243-0B18-FFE0-AFBF-BD9335991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6C318-98EF-697A-058B-0B2D7B1F3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6AC24-9BDD-C36A-DA82-6E5C6FC4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117BC-1F74-0725-45AC-2208B26A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7CA7-641B-E356-08BF-F510CD55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27453-25CF-932A-E135-514C9A159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9BD2-7E4A-12AF-A883-552BD6FB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5A804-59DA-6C5B-BF85-A036761C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FC300-0CD9-4DF4-4900-3804D0124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3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D4E91-C447-BA27-BF12-CC12AE965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CF2A3-88A3-B5D9-B0A8-369848658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2220D-3226-1199-AB08-278E98D0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4E935-E2B6-5921-4216-37607EC2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5027-473F-6D41-A1BA-09E4BD296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3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613A-BC75-6118-6AF8-0DC25870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8B3BA-0345-C4D6-85C5-3DEEF0B10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5F3-FF7A-D4CB-2E35-A19352C3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DEE9A-812A-9C0F-2DB9-7695A7C8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E02EC-B9C7-246B-A934-32B6195F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6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2420-A843-0D9B-5D34-DCC8D7B4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CE76E-E0C3-9A5B-8D25-DB2E8CC4E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4BF2C-B40D-3A5F-675E-019AABA5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B5F29-C660-771C-4842-CD7AE2D6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77453-2861-5EC4-024A-4AECC47C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9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7404-9384-61A1-9622-2ACB2933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5329-1D9A-D4B6-145A-CF77B8258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37DA-F01A-25DE-13B1-13A802C2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8F146-ACF2-F4CF-13CE-8F85C375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A8D8B-E114-40B4-DC83-843ADA1E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1FCAE-3095-F543-7798-D08DBEE6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3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5A42-F427-2339-6588-1D96027C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5C250-DC46-ED15-8659-C0CF1A0D5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11A62-41C3-BC1D-7D4A-628F466C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BA437-E84D-C0AC-2ECC-56F03795A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AAEDE2-CC37-8E84-B722-CF52B9F35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EF85D-1AAC-D348-BD5F-3F468EDE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C3690D-BEF3-3B0F-888D-468A4CD7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93379D-A727-9E8A-197A-AA245558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40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5CF3-2A2C-4F3D-5848-4D864811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3B7CC-A3FD-AFFB-C0EC-8C4B7C66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CC201-A044-466E-EC9F-040756E45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4E34C-8504-B0C7-08B9-A5361CE5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9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40D2D-2D03-CC1C-EE39-BB57F107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E025E-B097-1549-562E-227A8D8A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19E0-67CB-092C-5319-205EA001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3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52D6-4BEA-1D46-A200-2EEFB92C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80331-C3C5-BCAC-6638-26F2FE4B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BFE48-07E8-4091-C0C3-72B7845C4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47143-2DC6-53E4-F8CE-3D939292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F2090-354E-C2DD-BD2F-5AE9EBF3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4F1F6-7021-05D4-8240-B3023FAE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5B9F-6FB1-EFDC-D965-A8C2F9FA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86F76-6CD1-7250-C06F-A5ECCDF95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3CDB6-6DE9-A6AC-82A6-B39A24630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797DD-79C3-5680-51B6-37486D710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B4594-C1F5-0BE0-7AF1-A411940C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B453E-A59C-9DC3-1481-FB3BB010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1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A7135-2062-46A6-86C1-BF32ED86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73EFE-4DF5-3463-6AE5-8841E3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19C9-B30C-507E-2E20-BCCAE0589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045B3-ADA1-4209-82C9-B89A267D421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526A1-D42A-C9E5-4847-EEB5EF73C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8C412-30F2-C9E4-345C-5848288CD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7F68E-9BA9-4B79-A06B-E7A4937D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1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0E29-5CCA-9AFE-EEAA-B194BD427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/>
              <a:t>Introduksjon til Skytjenester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70A35-03E4-A40F-9588-80502A8B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Hva er Skytjenester?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Historie og Utvikling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Nøkkelkarakteristikker</a:t>
            </a:r>
          </a:p>
          <a:p>
            <a:pPr lvl="1"/>
            <a:r>
              <a:rPr lang="en-US" sz="2200" b="1"/>
              <a:t>Selvbetjening ved behov</a:t>
            </a:r>
          </a:p>
          <a:p>
            <a:pPr lvl="1"/>
            <a:r>
              <a:rPr lang="en-US" sz="2200" b="1"/>
              <a:t>Bred nettverkstilgang</a:t>
            </a:r>
          </a:p>
          <a:p>
            <a:pPr lvl="1"/>
            <a:r>
              <a:rPr lang="en-US" sz="2200" b="1"/>
              <a:t>Ressurspooling</a:t>
            </a:r>
          </a:p>
          <a:p>
            <a:pPr lvl="1"/>
            <a:r>
              <a:rPr lang="en-US" sz="2200" b="1"/>
              <a:t>Rask elastisitet</a:t>
            </a:r>
          </a:p>
          <a:p>
            <a:pPr lvl="1"/>
            <a:r>
              <a:rPr lang="en-US" sz="2200" b="1"/>
              <a:t>Målt tjeneste</a:t>
            </a:r>
            <a:endParaRPr lang="nb-NO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4DDB7-6BB0-F202-0993-EC0F9515A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r="21290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657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D6BB-5F76-933F-7B20-C9DE2B9E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nb-NO" sz="4000" b="1"/>
              <a:t>Java Enterprise Edition (JEE): Oversikt &amp; 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16AD-9E11-9BBC-0C87-E6DE9251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Java EE Arkitektur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Komponenter i Java 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Java EE i Bedriftsmiljøer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A41EB-EB22-4FF6-D4CA-E2EA116B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r="8318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7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0B48-8277-9992-3EAD-AA6CDE4B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b="1"/>
              <a:t>Spring Framework: Oversikt &amp; Komponenter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3B653-269E-263B-08CD-D2399791C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Spring Framework Arkitektur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Kjernekomponenter i Spring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Spring i Bedriftsapplikasjoner</a:t>
            </a:r>
            <a:endParaRPr lang="nb-NO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AD811-AC52-6FD9-D3AE-28786F19B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r="8008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E00B-534A-9496-DBEF-E030EBEE2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b="1"/>
              <a:t>Sammenligning: JEE vs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F9C68-ADD7-5CAB-D1F3-98D7DB14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b="1"/>
              <a:t>Arkitektur og Brukervennlighet</a:t>
            </a:r>
          </a:p>
          <a:p>
            <a:r>
              <a:rPr lang="en-US" sz="2000" b="1"/>
              <a:t>Fleksibilitet og Modularitet</a:t>
            </a:r>
          </a:p>
          <a:p>
            <a:r>
              <a:rPr lang="nb-NO" sz="2000" b="1"/>
              <a:t>Valg av Rammeverk i Bedriftsmiljøer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53D3C-407E-D827-F03E-23E4613B0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5" r="847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1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A8907-5151-B1C4-30DB-174E0182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b="1"/>
              <a:t>Introduksjon til Java Persistence Architecture (JPA)</a:t>
            </a:r>
          </a:p>
        </p:txBody>
      </p:sp>
      <p:pic>
        <p:nvPicPr>
          <p:cNvPr id="5" name="Picture 4" descr="A computer screen with a diagram&#10;&#10;Description automatically generated with medium confidence">
            <a:extLst>
              <a:ext uri="{FF2B5EF4-FFF2-40B4-BE49-F238E27FC236}">
                <a16:creationId xmlns:a16="http://schemas.microsoft.com/office/drawing/2014/main" id="{BA33D476-9B5A-E2D0-D58A-0B317CC4B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5" r="18211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0BE41-63D1-95BA-D223-DA77FD69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Grunnleggende om JPA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Objekt-Relasjonell Kartlegging (ORM)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Fordeler med JPA i Java-Applikasjoner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64834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CE69-1AB1-477D-163F-A93907E6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b="1"/>
              <a:t>JPA Entities og Relationships</a:t>
            </a:r>
          </a:p>
        </p:txBody>
      </p:sp>
      <p:pic>
        <p:nvPicPr>
          <p:cNvPr id="5" name="Picture 4" descr="A diagram of a network of data&#10;&#10;Description automatically generated with medium confidence">
            <a:extLst>
              <a:ext uri="{FF2B5EF4-FFF2-40B4-BE49-F238E27FC236}">
                <a16:creationId xmlns:a16="http://schemas.microsoft.com/office/drawing/2014/main" id="{DF83C092-BEBB-C75C-ABBC-BD7A4FDC3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9" r="18967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9AC3-6A2B-B5A1-C951-C5BF017FC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Definisjon av JPA Entiteter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Primærnøkler og Identitet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Entitetsrelasjoner og Kartleggingstyper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6708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A77A7-CBE5-44DA-677E-16458A01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b="1"/>
              <a:t>JPA Query Language og Transaksjonsstyring</a:t>
            </a:r>
          </a:p>
        </p:txBody>
      </p:sp>
      <p:pic>
        <p:nvPicPr>
          <p:cNvPr id="5" name="Picture 4" descr="A computer screen with many gears and icons&#10;&#10;Description automatically generated with medium confidence">
            <a:extLst>
              <a:ext uri="{FF2B5EF4-FFF2-40B4-BE49-F238E27FC236}">
                <a16:creationId xmlns:a16="http://schemas.microsoft.com/office/drawing/2014/main" id="{26923B67-D277-5B04-4667-67A7EFE2A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2" r="18393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7646-E0CC-1B8A-B907-A4422A83E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JPQL: Kraftig Spørringsspråk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Transaksjonsstyring i JPA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 b="1"/>
              <a:t>Beste Praksiser for Spørringer og Transaksjoner</a:t>
            </a:r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157007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93AB-4008-009D-EC1C-BF35FF91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b="1"/>
              <a:t>Introduksjon til NoSQL 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E8B38-58BD-0D02-D6AF-ABE121F8A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Hva er NoSQL Databaser?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Typer av NoSQL Databaser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Fordeler med NoSQL over Tradisjonelle Relasjonelle Databaser</a:t>
            </a:r>
            <a:endParaRPr lang="en-US" sz="2000"/>
          </a:p>
        </p:txBody>
      </p:sp>
      <p:pic>
        <p:nvPicPr>
          <p:cNvPr id="5" name="Picture 4" descr="A computer screen with a diagram on it&#10;&#10;Description automatically generated with medium confidence">
            <a:extLst>
              <a:ext uri="{FF2B5EF4-FFF2-40B4-BE49-F238E27FC236}">
                <a16:creationId xmlns:a16="http://schemas.microsoft.com/office/drawing/2014/main" id="{7D8C3175-617F-E279-A4A4-0C9B4F089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7720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6D31-B696-D61B-5665-5E69C5C0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b="1"/>
              <a:t>Dokumentbaserte NoSQL 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3611-55D9-4B27-25AF-2A60C295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Struktur av Dokumentbaserte Databaser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Hvordan Dokumenter Lagres i Samlinger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Bruksscenarier og Fordeler</a:t>
            </a:r>
            <a:endParaRPr lang="nb-NO" sz="2000"/>
          </a:p>
        </p:txBody>
      </p:sp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2CBEF937-82D9-E2B5-0868-CF4675F8E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r="9444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51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C7CB-397C-9B55-B58D-44EA1B95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b="1"/>
              <a:t>Graf-baserte NoSQL 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03E67-9E73-7966-D509-E7033BDF3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Grunnleggende om Graf-baserte Databaser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Noder, Kanter og Relasjoner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Bruksområder og Fordeler med Graf-databaser</a:t>
            </a:r>
            <a:endParaRPr lang="en-US" sz="20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403C28-6A40-899D-9497-4A8352985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r="1417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4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908E-9B80-A17F-A757-5D331E06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3800" b="1"/>
              <a:t>Introduksjon til REST 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DA54-628A-4D1F-42C4-6AA1E45F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Hva er REST Web Services?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REST Arkitektur og HTTP Metoder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Bruk av REST i Moderne Webutvikling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23713-9A47-33B5-DE72-9FBEBF320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52811"/>
            <a:ext cx="6903720" cy="39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42D0-FBC2-842F-B61B-B984E6E2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000" b="1"/>
              <a:t>Typer Skytjenester</a:t>
            </a:r>
          </a:p>
        </p:txBody>
      </p:sp>
      <p:pic>
        <p:nvPicPr>
          <p:cNvPr id="5" name="Picture 4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E26871F3-02F3-E501-7162-D9938A76C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0671" b="1"/>
          <a:stretch/>
        </p:blipFill>
        <p:spPr>
          <a:xfrm>
            <a:off x="630936" y="707766"/>
            <a:ext cx="5458968" cy="54424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80F10-47F1-2C08-1291-4F78B6AC4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Infrastructure as a Service (IaaS)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Platform as a Service (PaaS)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Software as a Service (SaaS)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80367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86FF-FEDF-1FFA-FF45-1EB98F1C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b="1"/>
              <a:t>Mikrotjenester: Arkitektur og Fordeler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E55F-7DFD-EEE8-B85F-0856CBD4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1"/>
              <a:t>Hva er Mikrotjenester?</a:t>
            </a:r>
          </a:p>
          <a:p>
            <a:r>
              <a:rPr lang="en-US" sz="2200" b="1"/>
              <a:t>Kjernekomponenter i Mikrotjenester Arkitektur</a:t>
            </a:r>
          </a:p>
          <a:p>
            <a:r>
              <a:rPr lang="en-US" sz="2200" b="1"/>
              <a:t>Fordeler med Mikrotjenester over Monolittisk Arkitektur</a:t>
            </a:r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1FF30-5221-18C2-AEDE-5BD6DD65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52811"/>
            <a:ext cx="6903720" cy="39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89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A3E7-9B3C-5530-82BE-94A68DB3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3800" b="1"/>
              <a:t>Integrering av REST og Mikrotjenester</a:t>
            </a:r>
            <a:endParaRPr lang="en-US" sz="3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561B-D07D-8C00-2C99-9296BFF2B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nb-NO" sz="2200" b="1"/>
              <a:t>RESTful Tjenester i Mikrotjeneste Arkitektur</a:t>
            </a:r>
          </a:p>
          <a:p>
            <a:r>
              <a:rPr lang="en-US" sz="2200" b="1"/>
              <a:t>Service-til-Service Kommunikasjon</a:t>
            </a:r>
            <a:endParaRPr lang="nb-NO" sz="2200" b="1"/>
          </a:p>
          <a:p>
            <a:r>
              <a:rPr lang="nb-NO" sz="2200" b="1"/>
              <a:t>Bruk av API Gateways i Mikrotjenester</a:t>
            </a:r>
            <a:endParaRPr lang="en-US" sz="2200"/>
          </a:p>
        </p:txBody>
      </p:sp>
      <p:pic>
        <p:nvPicPr>
          <p:cNvPr id="7" name="Picture 6" descr="A digital illustration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E5F33D0D-9509-7343-3F61-E3B27CA80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52811"/>
            <a:ext cx="6903720" cy="39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46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F37F-4C60-2698-41B5-624EFA9D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 b="1"/>
              <a:t>Introduksjon til MVC i Webapplikasjoner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CF67C-5818-272B-DCDF-3D2C8D73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1"/>
              <a:t>Hva er MVC Arkitektur?</a:t>
            </a:r>
          </a:p>
          <a:p>
            <a:r>
              <a:rPr lang="en-US" sz="2200" b="1"/>
              <a:t>Komponenter i MVC: Modell, Visning, Kontroller</a:t>
            </a:r>
          </a:p>
          <a:p>
            <a:r>
              <a:rPr lang="en-US" sz="2200" b="1"/>
              <a:t>Fordeler med MVC i Webutvikling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69611-7318-6084-29E4-B43DAAE3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52811"/>
            <a:ext cx="6903720" cy="39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5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18FC-FFE6-B73A-F5FF-763EC118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000" b="1"/>
              <a:t>Modellkomponenten i MVC</a:t>
            </a:r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588C2-5FD0-BCD1-88EF-AABC66DD5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1"/>
              <a:t>Modellens Rolle i MVC</a:t>
            </a:r>
          </a:p>
          <a:p>
            <a:r>
              <a:rPr lang="nb-NO" sz="2200" b="1"/>
              <a:t>Håndtering av Data og Forretningslogikk</a:t>
            </a:r>
            <a:endParaRPr lang="en-US" sz="2200" b="1"/>
          </a:p>
          <a:p>
            <a:r>
              <a:rPr lang="nb-NO" sz="2200" b="1"/>
              <a:t>Interaksjon med Databaser og Tjenester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6805E-E5C5-6BEE-B3CB-4CB35D0F5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52811"/>
            <a:ext cx="6903720" cy="39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2BB7-D30E-E193-A516-49DA8EE8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600" b="1"/>
              <a:t>Visnings- og Kontrollerkomponenter i MVC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315C-7926-4C04-DF4E-DDF0913E4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1"/>
              <a:t>Visningens Rolle i MVC</a:t>
            </a:r>
          </a:p>
          <a:p>
            <a:r>
              <a:rPr lang="en-US" sz="2200" b="1"/>
              <a:t>Kontrollerens Rolle i MVC</a:t>
            </a:r>
          </a:p>
          <a:p>
            <a:r>
              <a:rPr lang="en-US" sz="2200" b="1"/>
              <a:t>Samspill Mellom Visning og Kontroller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B6CBC-ED7F-D354-B587-57FD8D90D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52811"/>
            <a:ext cx="6903720" cy="39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74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D0CC-1AF6-A124-1EA4-6EEF8C0C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1200" b="1" dirty="0" err="1"/>
              <a:t>Introduksjon</a:t>
            </a:r>
            <a:r>
              <a:rPr lang="en-US" sz="1200" b="1" dirty="0"/>
              <a:t> </a:t>
            </a:r>
            <a:r>
              <a:rPr lang="en-US" sz="1200" b="1" dirty="0" err="1"/>
              <a:t>til</a:t>
            </a:r>
            <a:r>
              <a:rPr lang="en-US" sz="1200" b="1" dirty="0"/>
              <a:t> </a:t>
            </a:r>
            <a:r>
              <a:rPr lang="en-US" sz="1200" b="1" dirty="0" err="1"/>
              <a:t>Enkeltsideapplikasjoner</a:t>
            </a:r>
            <a:r>
              <a:rPr lang="en-US" sz="1200" b="1" dirty="0"/>
              <a:t> (SPA)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96E45-54AA-596C-A82A-04AEFDBAA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9" r="19397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69F23-BEDF-213D-9815-A2A50C842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US" sz="1400" b="1" dirty="0" err="1"/>
              <a:t>Definisjon</a:t>
            </a:r>
            <a:r>
              <a:rPr lang="en-US" sz="1400" b="1" dirty="0"/>
              <a:t> </a:t>
            </a:r>
            <a:r>
              <a:rPr lang="en-US" sz="1400" b="1" dirty="0" err="1"/>
              <a:t>og</a:t>
            </a:r>
            <a:r>
              <a:rPr lang="en-US" sz="1400" b="1" dirty="0"/>
              <a:t> </a:t>
            </a:r>
            <a:r>
              <a:rPr lang="en-US" sz="1400" b="1" dirty="0" err="1"/>
              <a:t>Konsept</a:t>
            </a:r>
            <a:r>
              <a:rPr lang="en-US" sz="1400" b="1" dirty="0"/>
              <a:t> av SPA</a:t>
            </a:r>
          </a:p>
          <a:p>
            <a:r>
              <a:rPr lang="en-US" sz="1400" b="1" dirty="0" err="1"/>
              <a:t>Sammenligning</a:t>
            </a:r>
            <a:r>
              <a:rPr lang="en-US" sz="1400" b="1" dirty="0"/>
              <a:t> med </a:t>
            </a:r>
            <a:r>
              <a:rPr lang="en-US" sz="1400" b="1" dirty="0" err="1"/>
              <a:t>Tradisjonelle</a:t>
            </a:r>
            <a:r>
              <a:rPr lang="en-US" sz="1400" b="1" dirty="0"/>
              <a:t> </a:t>
            </a:r>
            <a:r>
              <a:rPr lang="en-US" sz="1400" b="1" dirty="0" err="1"/>
              <a:t>Nettsteder</a:t>
            </a:r>
            <a:endParaRPr lang="en-US" sz="1400" b="1" dirty="0"/>
          </a:p>
          <a:p>
            <a:r>
              <a:rPr lang="en-US" sz="1400" b="1" dirty="0" err="1"/>
              <a:t>Grunnleggende</a:t>
            </a:r>
            <a:r>
              <a:rPr lang="en-US" sz="1400" b="1" dirty="0"/>
              <a:t> </a:t>
            </a:r>
            <a:r>
              <a:rPr lang="en-US" sz="1400" b="1" dirty="0" err="1"/>
              <a:t>Funksjonalitet</a:t>
            </a:r>
            <a:r>
              <a:rPr lang="en-US" sz="1400" b="1" dirty="0"/>
              <a:t> </a:t>
            </a:r>
            <a:r>
              <a:rPr lang="en-US" sz="1400" b="1" dirty="0" err="1"/>
              <a:t>i</a:t>
            </a:r>
            <a:r>
              <a:rPr lang="en-US" sz="1400" b="1" dirty="0"/>
              <a:t> SPAs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650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5B9A-033D-B8B3-5164-CB449EC5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n-NO" sz="4200" b="1"/>
              <a:t>Arkitektur og Funksjonsmåte i SPAs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C48B2-4ED3-DF8E-C5CC-771A5C8A4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b="1"/>
              <a:t>Klient-siden Rendering i SPAs</a:t>
            </a:r>
          </a:p>
          <a:p>
            <a:r>
              <a:rPr lang="en-US" sz="2200" b="1"/>
              <a:t>Bruk av AJAX for Dynamisk Innhold</a:t>
            </a:r>
          </a:p>
          <a:p>
            <a:r>
              <a:rPr lang="nb-NO" sz="2200" b="1"/>
              <a:t>Fordeler med SPA i Brukeropplevelsen</a:t>
            </a:r>
            <a:endParaRPr lang="en-US" sz="2200"/>
          </a:p>
        </p:txBody>
      </p:sp>
      <p:pic>
        <p:nvPicPr>
          <p:cNvPr id="11" name="Picture 10" descr="A screen with a building on it&#10;&#10;Description automatically generated">
            <a:extLst>
              <a:ext uri="{FF2B5EF4-FFF2-40B4-BE49-F238E27FC236}">
                <a16:creationId xmlns:a16="http://schemas.microsoft.com/office/drawing/2014/main" id="{01D363B0-3516-BEF0-FCB8-D563DDC24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6" r="2298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2030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97A4-D440-708F-1313-17F76CE56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3700" b="1"/>
              <a:t>Navigasjon og Tilstandsbehandling i SPAs</a:t>
            </a:r>
          </a:p>
        </p:txBody>
      </p:sp>
      <p:pic>
        <p:nvPicPr>
          <p:cNvPr id="5" name="Picture 4" descr="A cartoon of a lighthouse&#10;&#10;Description automatically generated">
            <a:extLst>
              <a:ext uri="{FF2B5EF4-FFF2-40B4-BE49-F238E27FC236}">
                <a16:creationId xmlns:a16="http://schemas.microsoft.com/office/drawing/2014/main" id="{73FCEBE8-A43E-29E6-D840-A11B22D27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9" r="24912" b="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C1876-E970-6D31-0328-BCAA5F656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b="1"/>
              <a:t>Navigasjonshåndtering i Enkeltsideapplikasjoner</a:t>
            </a:r>
          </a:p>
          <a:p>
            <a:r>
              <a:rPr lang="en-US" sz="2000" b="1"/>
              <a:t>Tilstandsbehandling og Dets Betydning</a:t>
            </a:r>
          </a:p>
          <a:p>
            <a:r>
              <a:rPr lang="en-US" sz="2000" b="1"/>
              <a:t>Teknikker for Effektiv Tilstandsbehandling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5885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B560-70CB-83D9-0EFD-F5C9DAFE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2500" b="1"/>
              <a:t>Introduksjon til Meldingssystemer og Systemintegrasjonsstiler</a:t>
            </a:r>
            <a:endParaRPr lang="en-US" sz="2500"/>
          </a:p>
        </p:txBody>
      </p:sp>
      <p:pic>
        <p:nvPicPr>
          <p:cNvPr id="5" name="Picture 4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70C2AF8B-C22C-E5D0-ED57-B2E090246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3" r="17232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FE64-CA72-298A-7BD3-B796D8C1B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US" sz="2000" b="1"/>
              <a:t>Grunnleggende om Meldingssystemer</a:t>
            </a:r>
          </a:p>
          <a:p>
            <a:r>
              <a:rPr lang="en-US" sz="2000" b="1"/>
              <a:t>Typer av Systemintegrasjonsstiler</a:t>
            </a:r>
          </a:p>
          <a:p>
            <a:r>
              <a:rPr lang="en-US" sz="2000" b="1"/>
              <a:t>Roller av Meldingskøer og Meldingsmeglere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44999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8B07C-8B0A-6918-C0C4-1FA58A10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b="1"/>
              <a:t>Meldingssystemer: Komponenter og Arbeidsflyt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6F62A-84F8-E06E-932E-A0E73A6C8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7" r="17778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AC02-4299-5D1D-E905-324B055E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US" sz="2000" b="1"/>
              <a:t>Viktige Komponenter i et Meldingssystem</a:t>
            </a:r>
          </a:p>
          <a:p>
            <a:r>
              <a:rPr lang="en-US" sz="2000" b="1"/>
              <a:t>Arbeidsflyt og Prosesser i Meldingssystemer</a:t>
            </a:r>
          </a:p>
          <a:p>
            <a:r>
              <a:rPr lang="en-US" sz="2000" b="1"/>
              <a:t>Arbeidsflyt og Prosesser i Meldingssystemer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152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20AC8-4FF0-E8D9-6512-065E04AFE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9" r="9101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2A3DE4-5C1D-BE2A-ABAE-309D4970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/>
              <a:t>Fordeler med Skytjenester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9674-1C0F-D020-3BF1-FDC2D2CC9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Skalerbarhet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Kostnadseffektivitet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Fleksibilitet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Ytelse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Sikkerhet</a:t>
            </a:r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2634323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8A5D-8C3C-E14B-D7F2-B628EBB15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2700" b="1"/>
              <a:t>Integrering av Meldingssystemer i Moderne Applikasjoner</a:t>
            </a:r>
            <a:endParaRPr lang="en-US" sz="27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8398F-E66D-A53D-4CA3-FCF0C0A9F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r="11852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9D34-CF24-D0F3-FC4D-DFEC49CA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US" sz="2000" b="1"/>
              <a:t>Integrering i Mikrotjenester og Distribuerte Systemer</a:t>
            </a:r>
          </a:p>
          <a:p>
            <a:r>
              <a:rPr lang="en-US" sz="2000" b="1"/>
              <a:t>Event-Drevne Arkitekturer og Meldingssystemer</a:t>
            </a:r>
          </a:p>
          <a:p>
            <a:r>
              <a:rPr lang="en-US" sz="2000" b="1"/>
              <a:t>Reell Tids Datahåndtering med Meldingssystemer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8340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1B2E-03A0-1291-F878-AA682D7E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nb-NO" sz="3200" b="1"/>
              <a:t>Sikkerhet i Applikasjoner, CIA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7C394-B4FB-E92C-0C7C-3B85250DB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r="20401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0CF4F-01DB-AE92-1D6F-F4C81202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nb-NO" sz="2000" b="1"/>
              <a:t>Viktigheten av Sikkerhet i Applikasjoner</a:t>
            </a:r>
          </a:p>
          <a:p>
            <a:r>
              <a:rPr lang="en-US" sz="2000" b="1"/>
              <a:t>CIA-Triad i Applikasjonssikkerhet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56411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BA68-0C26-600F-8402-27DC5AD89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b="1"/>
              <a:t>Symmetriske og Asymmetriske Ciphers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F3CAE-8C66-B42B-0A90-C4AD6B0BB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r="18833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FB8F-0448-B398-E3F8-F1B0F6D88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US" sz="2000" b="1"/>
              <a:t>Symmetriske Ciphers</a:t>
            </a:r>
          </a:p>
          <a:p>
            <a:r>
              <a:rPr lang="en-US" sz="2000" b="1"/>
              <a:t>Asymmetriske Ciphers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31847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0A42DB-A840-F8B3-AD28-DD304D37E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" b="18839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87A17-A493-9468-4C74-730FD65AE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Caesar Cipher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28988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gital illustration of a circ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4355EEF2-D1AF-7EBC-EB38-E30623CF9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1" r="26239" b="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EAF58-6523-3789-3C59-76EBDD68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nb-NO" sz="3700" b="1"/>
              <a:t>Introduksjon til Tingenes Internett (IoT)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36B7355-8D69-95AE-2C84-8A0A3A0EA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Hva</a:t>
            </a:r>
            <a:r>
              <a:rPr lang="en-US" sz="2000" b="1" dirty="0"/>
              <a:t> er IoT?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Historie</a:t>
            </a:r>
            <a:r>
              <a:rPr lang="en-US" sz="2000" b="1" dirty="0"/>
              <a:t> </a:t>
            </a:r>
            <a:r>
              <a:rPr lang="en-US" sz="2000" b="1" dirty="0" err="1"/>
              <a:t>og</a:t>
            </a:r>
            <a:r>
              <a:rPr lang="en-US" sz="2000" b="1" dirty="0"/>
              <a:t> </a:t>
            </a:r>
            <a:r>
              <a:rPr lang="en-US" sz="2000" b="1" dirty="0" err="1"/>
              <a:t>Utvikling</a:t>
            </a: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Nøkkelkarakteristikker</a:t>
            </a:r>
            <a:r>
              <a:rPr lang="en-US" sz="2000" b="1" dirty="0"/>
              <a:t> for IoT</a:t>
            </a:r>
          </a:p>
          <a:p>
            <a:pPr lvl="1"/>
            <a:r>
              <a:rPr lang="en-US" sz="2000" b="1" dirty="0" err="1"/>
              <a:t>Tilkobling</a:t>
            </a:r>
            <a:endParaRPr lang="en-US" sz="2000" b="1" dirty="0"/>
          </a:p>
          <a:p>
            <a:pPr lvl="1"/>
            <a:r>
              <a:rPr lang="en-US" sz="2000" b="1" dirty="0" err="1"/>
              <a:t>Heterogenitet</a:t>
            </a:r>
            <a:endParaRPr lang="en-US" sz="2000" b="1" dirty="0"/>
          </a:p>
          <a:p>
            <a:pPr lvl="1"/>
            <a:r>
              <a:rPr lang="en-US" sz="2000" b="1" dirty="0"/>
              <a:t>Store Data</a:t>
            </a:r>
          </a:p>
          <a:p>
            <a:pPr lvl="1"/>
            <a:r>
              <a:rPr lang="en-US" sz="2000" b="1" dirty="0" err="1"/>
              <a:t>Automatisering</a:t>
            </a:r>
            <a:r>
              <a:rPr lang="en-US" sz="2000" b="1" dirty="0"/>
              <a:t> </a:t>
            </a:r>
            <a:r>
              <a:rPr lang="en-US" sz="2000" b="1" dirty="0" err="1"/>
              <a:t>og</a:t>
            </a:r>
            <a:r>
              <a:rPr lang="en-US" sz="2000" b="1" dirty="0"/>
              <a:t> </a:t>
            </a:r>
            <a:r>
              <a:rPr lang="en-US" sz="2000" b="1" dirty="0" err="1"/>
              <a:t>Kontroll</a:t>
            </a:r>
            <a:endParaRPr lang="en-US" sz="2000" b="1" dirty="0"/>
          </a:p>
          <a:p>
            <a:pPr lvl="1"/>
            <a:r>
              <a:rPr lang="en-US" sz="2000" b="1" dirty="0" err="1"/>
              <a:t>Sikkerhet</a:t>
            </a:r>
            <a:r>
              <a:rPr lang="en-US" sz="2000" b="1" dirty="0"/>
              <a:t> </a:t>
            </a:r>
            <a:r>
              <a:rPr lang="en-US" sz="2000" b="1" dirty="0" err="1"/>
              <a:t>og</a:t>
            </a:r>
            <a:r>
              <a:rPr lang="en-US" sz="2000" b="1" dirty="0"/>
              <a:t> </a:t>
            </a:r>
            <a:r>
              <a:rPr lang="en-US" sz="2000" b="1" dirty="0" err="1"/>
              <a:t>Personvern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00878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10C4-0B9B-B030-3611-6C3640C4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90" y="759126"/>
            <a:ext cx="4596245" cy="1711119"/>
          </a:xfrm>
        </p:spPr>
        <p:txBody>
          <a:bodyPr anchor="ctr">
            <a:normAutofit/>
          </a:bodyPr>
          <a:lstStyle/>
          <a:p>
            <a:r>
              <a:rPr lang="en-US" sz="4000" b="1"/>
              <a:t>Applikasjoner av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284FB-167E-6FEF-031E-867D33C7C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3" y="2337764"/>
            <a:ext cx="3872455" cy="22169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A474-C6B3-8754-8F13-B309D52F3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390" y="2470244"/>
            <a:ext cx="4596245" cy="376983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Smarte</a:t>
            </a:r>
            <a:r>
              <a:rPr lang="en-US" sz="2000" b="1" dirty="0"/>
              <a:t> </a:t>
            </a:r>
            <a:r>
              <a:rPr lang="en-US" sz="2000" b="1" dirty="0" err="1"/>
              <a:t>Hjem</a:t>
            </a: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Helseovervåkning</a:t>
            </a: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Smarte</a:t>
            </a:r>
            <a:r>
              <a:rPr lang="en-US" sz="2000" b="1" dirty="0"/>
              <a:t> Byer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Industriell</a:t>
            </a:r>
            <a:r>
              <a:rPr lang="en-US" sz="2000" b="1" dirty="0"/>
              <a:t> </a:t>
            </a:r>
            <a:r>
              <a:rPr lang="en-US" sz="2000" b="1" dirty="0" err="1"/>
              <a:t>Automatisering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67969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3CDA-9F48-D55C-85C8-CBA37FDE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b="1" dirty="0"/>
              <a:t>IoT Lag</a:t>
            </a:r>
          </a:p>
        </p:txBody>
      </p:sp>
      <p:pic>
        <p:nvPicPr>
          <p:cNvPr id="7" name="Picture 6" descr="A building with many buildings and icons&#10;&#10;Description automatically generated with medium confidence">
            <a:extLst>
              <a:ext uri="{FF2B5EF4-FFF2-40B4-BE49-F238E27FC236}">
                <a16:creationId xmlns:a16="http://schemas.microsoft.com/office/drawing/2014/main" id="{8E400A83-C845-2163-689B-5CC41B6EF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r="21061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8A56E-0761-9607-88AD-59DA6F91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Fysiske</a:t>
            </a:r>
            <a:r>
              <a:rPr lang="en-US" sz="2000" b="1" dirty="0"/>
              <a:t> </a:t>
            </a:r>
            <a:r>
              <a:rPr lang="en-US" sz="2000" b="1" dirty="0" err="1"/>
              <a:t>Laget</a:t>
            </a: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Nettverkslaget</a:t>
            </a: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Mellomvarelaget</a:t>
            </a: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Applikasjonslaget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929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50615-25B9-1ACD-CAC6-5F1D314F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/>
              <a:t>Enterprise Software: Historie &amp; Egenskaper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B1483-161A-8D7A-2699-B35EC5CA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r="20166" b="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AD2B-2A2A-D2AA-01B6-D70B8E6A0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Utviklingen av Bedriftsprogramvare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Fra Mainframes til Mikrotjenester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Kjerneegenskaper i Moderne Bedriftsapplikasjoner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4875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5D73-241D-151E-C193-41377B92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2000" b="1"/>
              <a:t>Bedriftsprogramvare: Programvareutviklingsmetoder &amp; Verktøy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897CB-556C-AA79-9666-2A27FE4A9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4" r="19073" b="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580BD-151C-0A61-4105-1BE9C754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Ulike Utviklingsmetoder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Verktøy i Programvareutvikling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Integrasjon av Metoder og Verktøy</a:t>
            </a:r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238825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2E66-6623-B668-1907-2BBD36EA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000" b="1"/>
              <a:t>Enterprise Software: Integrasjon &amp; Sikkerhet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7A8F-9E18-24D0-5D9A-220FDBDB4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3" r="20082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2E668-6004-E36B-706E-04FA8B158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Systemintegrasjon i Bedriftsmiljøer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Datasikkerhet og Nettverkssikkerhet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 b="1"/>
              <a:t>Utfordringer og Løsninger i Sikkerhetsstyring</a:t>
            </a:r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3240173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554</Words>
  <Application>Microsoft Office PowerPoint</Application>
  <PresentationFormat>Widescreen</PresentationFormat>
  <Paragraphs>141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Introduksjon til Skytjenester</vt:lpstr>
      <vt:lpstr>Typer Skytjenester</vt:lpstr>
      <vt:lpstr>Fordeler med Skytjenester</vt:lpstr>
      <vt:lpstr>Introduksjon til Tingenes Internett (IoT)</vt:lpstr>
      <vt:lpstr>Applikasjoner av IoT</vt:lpstr>
      <vt:lpstr>IoT Lag</vt:lpstr>
      <vt:lpstr>Enterprise Software: Historie &amp; Egenskaper</vt:lpstr>
      <vt:lpstr>Bedriftsprogramvare: Programvareutviklingsmetoder &amp; Verktøy</vt:lpstr>
      <vt:lpstr>Enterprise Software: Integrasjon &amp; Sikkerhet</vt:lpstr>
      <vt:lpstr>Java Enterprise Edition (JEE): Oversikt &amp; Funksjoner</vt:lpstr>
      <vt:lpstr>Spring Framework: Oversikt &amp; Komponenter</vt:lpstr>
      <vt:lpstr>Sammenligning: JEE vs Spring</vt:lpstr>
      <vt:lpstr>Introduksjon til Java Persistence Architecture (JPA)</vt:lpstr>
      <vt:lpstr>JPA Entities og Relationships</vt:lpstr>
      <vt:lpstr>JPA Query Language og Transaksjonsstyring</vt:lpstr>
      <vt:lpstr>Introduksjon til NoSQL Databaser</vt:lpstr>
      <vt:lpstr>Dokumentbaserte NoSQL Databaser</vt:lpstr>
      <vt:lpstr>Graf-baserte NoSQL Databaser</vt:lpstr>
      <vt:lpstr>Introduksjon til REST Web Services</vt:lpstr>
      <vt:lpstr>Mikrotjenester: Arkitektur og Fordeler</vt:lpstr>
      <vt:lpstr>Integrering av REST og Mikrotjenester</vt:lpstr>
      <vt:lpstr>Introduksjon til MVC i Webapplikasjoner</vt:lpstr>
      <vt:lpstr>Modellkomponenten i MVC</vt:lpstr>
      <vt:lpstr>Visnings- og Kontrollerkomponenter i MVC</vt:lpstr>
      <vt:lpstr>Introduksjon til Enkeltsideapplikasjoner (SPA)</vt:lpstr>
      <vt:lpstr>Arkitektur og Funksjonsmåte i SPAs</vt:lpstr>
      <vt:lpstr>Navigasjon og Tilstandsbehandling i SPAs</vt:lpstr>
      <vt:lpstr>Introduksjon til Meldingssystemer og Systemintegrasjonsstiler</vt:lpstr>
      <vt:lpstr>Meldingssystemer: Komponenter og Arbeidsflyt</vt:lpstr>
      <vt:lpstr>Integrering av Meldingssystemer i Moderne Applikasjoner</vt:lpstr>
      <vt:lpstr>Sikkerhet i Applikasjoner, CIA</vt:lpstr>
      <vt:lpstr>Symmetriske og Asymmetriske Ciphers</vt:lpstr>
      <vt:lpstr>Caesar Cipher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Introduksjon til Skytjenester</dc:title>
  <dc:creator>Stian Munkejord</dc:creator>
  <cp:lastModifiedBy>Stian Munkejord</cp:lastModifiedBy>
  <cp:revision>1</cp:revision>
  <dcterms:created xsi:type="dcterms:W3CDTF">2023-12-10T17:33:23Z</dcterms:created>
  <dcterms:modified xsi:type="dcterms:W3CDTF">2023-12-10T17:38:51Z</dcterms:modified>
</cp:coreProperties>
</file>